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7102475" cy="102346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7DC7F9"/>
    <a:srgbClr val="993300"/>
    <a:srgbClr val="CC3300"/>
    <a:srgbClr val="FF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888" autoAdjust="0"/>
    <p:restoredTop sz="94615" autoAdjust="0"/>
  </p:normalViewPr>
  <p:slideViewPr>
    <p:cSldViewPr>
      <p:cViewPr varScale="1">
        <p:scale>
          <a:sx n="90" d="100"/>
          <a:sy n="90" d="100"/>
        </p:scale>
        <p:origin x="-39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3250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E142E650-8249-4388-BDD6-9250136B6A2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7341D-99AB-4918-B9ED-72CAB2CF640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98082-A597-4F77-8C70-BA5659F1880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733CB-37F0-49EF-A898-E05BA91CDA2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0EA69-FD3E-4C51-B7F5-B8348B9134B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9B77C-C82B-42A2-B65A-4DC4B6E34DF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BA152-B0D7-41F3-AA0F-1A37F3377C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DEEDB-9825-43EF-ACF8-81424A11C26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7C575-4B76-473B-BEC7-6C2FD12C847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DD77E-0E90-4227-A893-BFEFAC900D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192C2-6F70-40F1-9FEC-B4AD6B7324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E4789-F14F-4542-A2DB-7F7C8179C06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365D4-FD0C-41A4-B3EB-E8AA94B17E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29521-A41A-4522-B2C9-0CB04F83283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826E7FE-A9A2-4C1C-AD47-1CD7F1D934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МАТЕМАТИЧЕСКАЯ МОДЕЛЬ ОБЪЕКТА</a:t>
            </a:r>
            <a:r>
              <a:rPr lang="ru-RU" sz="320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320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</a:br>
            <a:r>
              <a:rPr lang="ru-RU" sz="3200" dirty="0" smtClean="0">
                <a:solidFill>
                  <a:srgbClr val="0000FF"/>
                </a:solidFill>
              </a:rPr>
              <a:t/>
            </a:r>
            <a:br>
              <a:rPr lang="ru-RU" sz="3200" dirty="0" smtClean="0">
                <a:solidFill>
                  <a:srgbClr val="0000FF"/>
                </a:solidFill>
              </a:rPr>
            </a:br>
            <a:r>
              <a:rPr lang="ru-RU" sz="3200" dirty="0" smtClean="0">
                <a:solidFill>
                  <a:srgbClr val="0000FF"/>
                </a:solidFill>
              </a:rPr>
              <a:t/>
            </a:r>
            <a:br>
              <a:rPr lang="ru-RU" sz="3200" dirty="0" smtClean="0">
                <a:solidFill>
                  <a:srgbClr val="0000FF"/>
                </a:solidFill>
              </a:rPr>
            </a:br>
            <a:endParaRPr lang="ru-RU" sz="3200" dirty="0" smtClean="0">
              <a:solidFill>
                <a:srgbClr val="0000FF"/>
              </a:solidFill>
            </a:endParaRP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219200" y="6019800"/>
            <a:ext cx="6400800" cy="381000"/>
          </a:xfrm>
        </p:spPr>
        <p:txBody>
          <a:bodyPr/>
          <a:lstStyle/>
          <a:p>
            <a:r>
              <a:rPr lang="ru-RU" dirty="0" smtClean="0">
                <a:solidFill>
                  <a:srgbClr val="0000FF"/>
                </a:solidFill>
              </a:rPr>
              <a:t>Лекция </a:t>
            </a:r>
            <a:r>
              <a:rPr lang="ru-RU" dirty="0" smtClean="0">
                <a:solidFill>
                  <a:srgbClr val="0000FF"/>
                </a:solidFill>
              </a:rPr>
              <a:t>5</a:t>
            </a:r>
            <a:endParaRPr lang="ru-RU" dirty="0" smtClean="0">
              <a:solidFill>
                <a:srgbClr val="0000FF"/>
              </a:solidFill>
            </a:endParaRPr>
          </a:p>
        </p:txBody>
      </p:sp>
      <p:sp>
        <p:nvSpPr>
          <p:cNvPr id="205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FC98C0-6ECC-4A9E-BF9A-64417E369C32}" type="slidenum">
              <a:rPr lang="ru-RU" altLang="ru-RU" smtClean="0"/>
              <a:pPr/>
              <a:t>1</a:t>
            </a:fld>
            <a:endParaRPr lang="ru-RU" altLang="ru-RU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</p:spPr>
        <p:txBody>
          <a:bodyPr/>
          <a:lstStyle/>
          <a:p>
            <a:r>
              <a:rPr lang="ru-RU" sz="32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Составление алгоритма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4525963"/>
          </a:xfrm>
        </p:spPr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включает выбор численного метода, составление алгоритма его реализации, программирование и отладку программы. </a:t>
            </a: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выборе метода решения системы уравнений математического описания руководствуются требованиями обеспечения максимальной быстроты получения решения, надежной сходимостью алгоритма решения и минимальной памятью ЭВМ. </a:t>
            </a: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Следует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возможно шире использовать стандартные программы и пакеты прикладных программ.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10</a:t>
            </a:fld>
            <a:endParaRPr lang="ru-RU" alt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Установление адекватности модели объекту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4525963"/>
          </a:xfrm>
        </p:spPr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Включает перенесение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результатов расчетов на реальный объект, сопоставление их с имеющейся информацией об объекте или проведение специальных экспериментов на объекте. </a:t>
            </a: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необходимости проводится корректировка модели, т.е. возвращаются к рассмотрению и уточнению вопросов предыдущих этапов.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11</a:t>
            </a:fld>
            <a:endParaRPr lang="ru-RU" alt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 разработке статистической модели реализуются следующие этапы:</a:t>
            </a:r>
            <a:br>
              <a:rPr lang="ru-RU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 smtClean="0">
                <a:latin typeface="+mn-lt"/>
                <a:ea typeface="+mn-ea"/>
                <a:cs typeface="+mn-cs"/>
              </a:rPr>
              <a:t>а</a:t>
            </a:r>
            <a:r>
              <a:rPr lang="ru-RU" sz="2400" dirty="0" smtClean="0">
                <a:latin typeface="+mn-lt"/>
                <a:ea typeface="+mn-ea"/>
                <a:cs typeface="+mn-cs"/>
              </a:rPr>
              <a:t>) постановка задачи;</a:t>
            </a:r>
          </a:p>
          <a:p>
            <a:pPr>
              <a:buNone/>
            </a:pPr>
            <a:r>
              <a:rPr lang="ru-RU" sz="2400" dirty="0" smtClean="0">
                <a:latin typeface="+mn-lt"/>
                <a:ea typeface="+mn-ea"/>
                <a:cs typeface="+mn-cs"/>
              </a:rPr>
              <a:t>б) проведение эксперимента;</a:t>
            </a:r>
          </a:p>
          <a:p>
            <a:pPr>
              <a:buNone/>
            </a:pPr>
            <a:r>
              <a:rPr lang="ru-RU" sz="2400" dirty="0" smtClean="0">
                <a:latin typeface="+mn-lt"/>
                <a:ea typeface="+mn-ea"/>
                <a:cs typeface="+mn-cs"/>
              </a:rPr>
              <a:t>в) анализ результатов эксперимента;</a:t>
            </a:r>
          </a:p>
          <a:p>
            <a:pPr>
              <a:buNone/>
            </a:pPr>
            <a:r>
              <a:rPr lang="ru-RU" sz="2400" dirty="0" smtClean="0">
                <a:latin typeface="+mn-lt"/>
                <a:ea typeface="+mn-ea"/>
                <a:cs typeface="+mn-cs"/>
              </a:rPr>
              <a:t>г) проверка адекватности модели.</a:t>
            </a:r>
          </a:p>
          <a:p>
            <a:pPr>
              <a:buNone/>
            </a:pPr>
            <a:endParaRPr lang="ru-RU" sz="2400" dirty="0" smtClean="0"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400" dirty="0" smtClean="0">
                <a:latin typeface="+mn-lt"/>
                <a:ea typeface="+mn-ea"/>
                <a:cs typeface="+mn-cs"/>
              </a:rPr>
              <a:t>Содержание </a:t>
            </a:r>
            <a:r>
              <a:rPr lang="ru-RU" sz="2400" dirty="0" smtClean="0">
                <a:latin typeface="+mn-lt"/>
                <a:ea typeface="+mn-ea"/>
                <a:cs typeface="+mn-cs"/>
              </a:rPr>
              <a:t>этапов </a:t>
            </a:r>
            <a:r>
              <a:rPr lang="ru-RU" sz="2400" i="1" dirty="0" smtClean="0">
                <a:latin typeface="+mn-lt"/>
                <a:ea typeface="+mn-ea"/>
                <a:cs typeface="+mn-cs"/>
              </a:rPr>
              <a:t>а </a:t>
            </a:r>
            <a:r>
              <a:rPr lang="ru-RU" sz="2400" dirty="0" smtClean="0">
                <a:latin typeface="+mn-lt"/>
                <a:ea typeface="+mn-ea"/>
                <a:cs typeface="+mn-cs"/>
              </a:rPr>
              <a:t>и</a:t>
            </a:r>
            <a:r>
              <a:rPr lang="ru-RU" sz="2400" i="1" dirty="0" smtClean="0">
                <a:latin typeface="+mn-lt"/>
                <a:ea typeface="+mn-ea"/>
                <a:cs typeface="+mn-cs"/>
              </a:rPr>
              <a:t> г</a:t>
            </a:r>
            <a:r>
              <a:rPr lang="ru-RU" sz="2400" dirty="0" smtClean="0">
                <a:latin typeface="+mn-lt"/>
                <a:ea typeface="+mn-ea"/>
                <a:cs typeface="+mn-cs"/>
              </a:rPr>
              <a:t> аналогично их содержанию при построении детерминированной модели.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12</a:t>
            </a:fld>
            <a:endParaRPr lang="ru-RU" alt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525963"/>
          </a:xfrm>
        </p:spPr>
        <p:txBody>
          <a:bodyPr/>
          <a:lstStyle/>
          <a:p>
            <a:r>
              <a:rPr lang="ru-RU" sz="25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Проведение эксперимента</a:t>
            </a:r>
            <a:r>
              <a:rPr lang="ru-RU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включает его планирование и собственно проведение. На этом этапе формулируются статистические задачи, разрабатываются методики анализа данных, устанавливается кратность повторения опытов, объем и периодичность выборок, на основе матрицы оптимальных планов составляется план эксперимента.</a:t>
            </a:r>
          </a:p>
          <a:p>
            <a:r>
              <a:rPr lang="ru-RU" sz="25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Анализ результатов эксперимента</a:t>
            </a:r>
            <a:r>
              <a:rPr lang="ru-RU" sz="2500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2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включает их статистическую обработку, выбор класса и вида модели, идентификацию параметров модели.</a:t>
            </a:r>
          </a:p>
          <a:p>
            <a:endParaRPr lang="ru-RU" sz="25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13</a:t>
            </a:fld>
            <a:endParaRPr lang="ru-RU" alt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ru-RU" sz="320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Пример реализации </a:t>
            </a:r>
            <a:r>
              <a:rPr lang="ru-RU" sz="320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аналитического метода определения свойств объекта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2286000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Рассмотрим составление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математической модели теплообменников смешения. В молочной промышленности паро-теплообменные аппараты используются для подогрева горячей воды, высокотемпературного нагрева при стерилизации, извлечения белков из обезжиренного молока.</a:t>
            </a:r>
          </a:p>
          <a:p>
            <a:pPr>
              <a:buNone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14</a:t>
            </a:fld>
            <a:endParaRPr lang="ru-RU" altLang="ru-RU"/>
          </a:p>
        </p:txBody>
      </p:sp>
      <p:pic>
        <p:nvPicPr>
          <p:cNvPr id="5" name="Рисунок 4" descr="https://studme.org/htm/img/39/3649/11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3810000"/>
            <a:ext cx="5029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15</a:t>
            </a:fld>
            <a:endParaRPr lang="ru-RU" altLang="ru-RU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304800"/>
            <a:ext cx="826713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соответствии со схемой, используя уравнение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теплового баланса для случая установившегося состояния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25908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где 	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G</a:t>
            </a:r>
            <a:r>
              <a:rPr kumimoji="0" lang="ru-RU" sz="24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расход продукта, кг/ч;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	G</a:t>
            </a:r>
            <a:r>
              <a:rPr kumimoji="0" lang="ru-RU" sz="24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– расход теплоносителя (пара), кг/ч;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	G</a:t>
            </a:r>
            <a:r>
              <a:rPr kumimoji="0" lang="ru-RU" sz="24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выход смеси, кг/ч;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	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4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теплоемкость продукта,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дж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/кг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°С;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sym typeface="Symbol" pitchFamily="18" charset="2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		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–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теплосодержание пара,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дж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/кг;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sym typeface="Symbol" pitchFamily="18" charset="2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		t</a:t>
            </a:r>
            <a:r>
              <a:rPr kumimoji="0" lang="ru-RU" sz="24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– начальная температура продукта, °С;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sym typeface="Symbol" pitchFamily="18" charset="2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		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С</a:t>
            </a:r>
            <a:r>
              <a:rPr kumimoji="0" lang="ru-RU" sz="2400" b="0" i="1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– теплоемкость смеси,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дж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/кг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°С;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sym typeface="Symbol" pitchFamily="18" charset="2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		t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–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температура смеси, °С,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1" y="1600200"/>
            <a:ext cx="3657600" cy="541176"/>
          </a:xfrm>
          <a:prstGeom prst="rect">
            <a:avLst/>
          </a:prstGeom>
          <a:noFill/>
        </p:spPr>
      </p:pic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2762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	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z="2400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16</a:t>
            </a:fld>
            <a:endParaRPr lang="ru-RU" altLang="ru-RU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Рисунок 2" descr="https://studme.org/htm/img/39/3649/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0"/>
            <a:ext cx="3404839" cy="1219200"/>
          </a:xfrm>
          <a:prstGeom prst="rect">
            <a:avLst/>
          </a:prstGeom>
          <a:noFill/>
        </p:spPr>
      </p:pic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04800" y="1447800"/>
            <a:ext cx="381091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переходном процессе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1905000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1219200"/>
            <a:ext cx="378376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457200" y="2438400"/>
            <a:ext cx="762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	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2438400"/>
            <a:ext cx="972879" cy="685800"/>
          </a:xfrm>
          <a:prstGeom prst="rect">
            <a:avLst/>
          </a:prstGeom>
          <a:noFill/>
        </p:spPr>
      </p:pic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2209800" y="2445603"/>
            <a:ext cx="63096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постоянная времени объекта;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плотность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смеси, кг/м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;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V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– объем смесителя, м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; </a:t>
            </a:r>
          </a:p>
        </p:txBody>
      </p:sp>
      <p:pic>
        <p:nvPicPr>
          <p:cNvPr id="14" name="Рисунок 13" descr="https://studme.org/htm/img/39/3649/9.pn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66800" y="3733800"/>
            <a:ext cx="15240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https://studme.org/htm/img/39/3649/10.pn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43000" y="5029200"/>
            <a:ext cx="1524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2743200" y="3969603"/>
            <a:ext cx="500765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коэффициент усиления по каналу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теплоносителя;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895600" y="5181600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коэффициент усиления по каналу продукта.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/>
          <a:lstStyle/>
          <a:p>
            <a:r>
              <a:rPr lang="ru-RU" sz="320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Анализ кривой </a:t>
            </a:r>
            <a:r>
              <a:rPr lang="ru-RU" sz="320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разгона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4525963"/>
          </a:xfrm>
        </p:spPr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Это наиболее простой, хотя и грубый метод определения свойств объекта, тем не менее он широко применяется в расчетах систем управления.</a:t>
            </a:r>
          </a:p>
          <a:p>
            <a:r>
              <a:rPr lang="ru-RU" sz="24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Кривая разгона</a:t>
            </a:r>
            <a:r>
              <a:rPr lang="ru-RU" sz="2400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представляет кривую изменения во времени выходного (регулируемого) параметра объекта при внесении в него скачкообразного возмущения. Кривую разгона получают следующим образом.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Объект приводят в равновесное состояние, которое характеризуется постоянством во времени всех его параметров. Затем по исследуемому каналу создают возмущение – скачкообразное изменение входной величины путем быстрого изменения степени открытия проходного сечения регулирующего органа.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17</a:t>
            </a:fld>
            <a:endParaRPr lang="ru-RU" alt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4525963"/>
          </a:xfrm>
        </p:spPr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Величина вносимого </a:t>
            </a:r>
            <a:r>
              <a:rPr lang="ru-RU" sz="2400" dirty="0" smtClean="0"/>
              <a:t>в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озмущения          должна составлять 10…15% номинального для данного режима работы объекта значения входной величины.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Одновременно, как правило, автоматическим самопишущим прибором регистрируется изменение выходной величины. В результате на ленте прибора записывается кривая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разгона,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которую подвергают обработке с целью определения численного значения постоянной времени </a:t>
            </a:r>
            <a:r>
              <a:rPr lang="ru-RU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времени запаздывания  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и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коэффициента усиления объекта </a:t>
            </a:r>
            <a:r>
              <a:rPr lang="ru-RU" sz="240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</a:t>
            </a:r>
            <a:r>
              <a:rPr lang="ru-RU" sz="2400" i="1" baseline="-25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18</a:t>
            </a:fld>
            <a:endParaRPr lang="ru-RU" altLang="ru-RU"/>
          </a:p>
        </p:txBody>
      </p:sp>
      <p:pic>
        <p:nvPicPr>
          <p:cNvPr id="542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1200" y="457200"/>
            <a:ext cx="609600" cy="444843"/>
          </a:xfrm>
          <a:prstGeom prst="rect">
            <a:avLst/>
          </a:prstGeom>
          <a:noFill/>
        </p:spPr>
      </p:pic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 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0" y="3733800"/>
            <a:ext cx="304800" cy="45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ru-RU" sz="320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График кривой разгона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19</a:t>
            </a:fld>
            <a:endParaRPr lang="ru-RU" altLang="ru-RU"/>
          </a:p>
        </p:txBody>
      </p:sp>
      <p:pic>
        <p:nvPicPr>
          <p:cNvPr id="5" name="Содержимое 4" descr="График кривой разгона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8288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ru-RU" sz="3200" dirty="0" smtClean="0">
                <a:solidFill>
                  <a:srgbClr val="0000FF"/>
                </a:solidFill>
              </a:rPr>
              <a:t>Математическая модель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4525963"/>
          </a:xfrm>
        </p:spPr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Эффективное управление процессами и промышленными объектами возможно в том случае, когда основные закономерности, присущие объекту, представлены в виде математического описания – математической модели.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 известно, моделирование – метод изучения объектов, при котором вместо оригинала (интересующий нас объект) эксперимент проводится на модели (другой объект), а результаты количественно распространяются на оригинал.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2</a:t>
            </a:fld>
            <a:endParaRPr lang="ru-RU" alt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Обработка 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заключается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следующем: к кривой в точке перегиба проводят касательную и продолжают ее до пересечения с установившимися состояниями – исходным </a:t>
            </a:r>
            <a:r>
              <a:rPr lang="ru-RU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</a:t>
            </a:r>
            <a:r>
              <a:rPr lang="ru-RU" sz="2400" i="1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и новым </a:t>
            </a:r>
            <a:r>
              <a:rPr lang="ru-RU" sz="240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</a:t>
            </a:r>
            <a:r>
              <a:rPr lang="ru-RU" sz="2400" i="1" baseline="-25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УСТ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Проекция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отрезка касательной, заключенного между линиями, на ось абсцисс представляет собой величину постоянной времени объекта </a:t>
            </a:r>
            <a:r>
              <a:rPr lang="ru-RU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Т.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Расстояние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оси абсцисс от начала координат, соответствующего моменту внесения возмущения, до точки пересечения с касательной соответствует времени запаздывания.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20</a:t>
            </a:fld>
            <a:endParaRPr lang="ru-RU" alt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447800"/>
            <a:ext cx="8229600" cy="4525963"/>
          </a:xfrm>
        </p:spPr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Коэффициент усиления </a:t>
            </a:r>
            <a:r>
              <a:rPr lang="ru-RU" sz="240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</a:t>
            </a:r>
            <a:r>
              <a:rPr lang="ru-RU" sz="2400" i="1" baseline="-25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равен отношению изменения выходной величины  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от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начального до нового установившегося к величине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возмущения</a:t>
            </a: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sz="2400" dirty="0" smtClean="0"/>
          </a:p>
          <a:p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sz="2400" dirty="0" smtClean="0"/>
          </a:p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Таким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образом, коэффициент усиления объекта численно равен изменению регулируемого параметра при перемещении регулирующего органа на 1% его полного хода.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324600" y="6092825"/>
            <a:ext cx="2133600" cy="476250"/>
          </a:xfrm>
        </p:spPr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21</a:t>
            </a:fld>
            <a:endParaRPr lang="ru-RU" altLang="ru-RU"/>
          </a:p>
        </p:txBody>
      </p:sp>
      <p:pic>
        <p:nvPicPr>
          <p:cNvPr id="5" name="Рисунок 4" descr="https://studme.org/htm/img/39/3649/13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2971800"/>
            <a:ext cx="3505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1828800"/>
            <a:ext cx="838200" cy="471488"/>
          </a:xfrm>
          <a:prstGeom prst="rect">
            <a:avLst/>
          </a:prstGeom>
          <a:noFill/>
        </p:spPr>
      </p:pic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 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5300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53399" y="2286000"/>
            <a:ext cx="626533" cy="45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4525963"/>
          </a:xfrm>
        </p:spPr>
        <p:txBody>
          <a:bodyPr/>
          <a:lstStyle/>
          <a:p>
            <a:r>
              <a:rPr lang="ru-RU" sz="24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Математическая модель </a:t>
            </a:r>
            <a:r>
              <a:rPr lang="ru-RU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приближенное описание какого-либо явления или процесса внешнего мира с помощью математической символики: уравнений, неравенств, таблиц, графиков и т.д.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Технологические процессы пищевой промышленности как объекты моделирования весьма разнообразны,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своим свойствам и степени сложности. Для получения их математического описания используются два основных подхода: </a:t>
            </a:r>
            <a:r>
              <a:rPr lang="ru-RU" sz="24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детерминистический</a:t>
            </a:r>
            <a:r>
              <a:rPr lang="ru-RU" sz="2400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dirty="0" smtClean="0">
                <a:latin typeface="+mn-lt"/>
                <a:ea typeface="+mn-ea"/>
                <a:cs typeface="+mn-cs"/>
              </a:rPr>
              <a:t>и</a:t>
            </a:r>
            <a:r>
              <a:rPr lang="ru-RU" sz="2400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4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эмпирический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Первый подход основан на исследовании механизма процесса, в результате которого создается теория, служащая основой дальнейшего анализа и управления процессом. Математические модели, полученные в ходе реализации этого подхода, называются </a:t>
            </a:r>
            <a:r>
              <a:rPr lang="ru-RU" sz="24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детерминированными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Главное достоинство этих моделей – большая прогнозирующая мощь, недостаток - трудность создания теории сложных процессов.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4525963"/>
          </a:xfrm>
        </p:spPr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Второй подход целесообразен, когда процесс сложен и расшифровка его механизма требует слишком большой затраты сил, а в ряде случаев на данном этапе наших знаний и вообще невозможна. Главное достоинство </a:t>
            </a:r>
            <a:r>
              <a:rPr lang="ru-RU" sz="24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эмпирического подхода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 его простота; главная слабость – малая надежность экстраполяции. </a:t>
            </a: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правило, удается успешно смоделировать процесс для режимов, изученных в опытах (интерполяция), но попытка использовать эту модель за пределами исследованной области (экстраполяция) может приводить к серьезным погрешностям. Полученные на основе реализации этого повода математические модели называются </a:t>
            </a:r>
            <a:r>
              <a:rPr lang="ru-RU" sz="24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статистическими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/>
          <a:lstStyle/>
          <a:p>
            <a:r>
              <a:rPr lang="ru-RU" sz="24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Статические</a:t>
            </a:r>
            <a:r>
              <a:rPr lang="ru-RU" sz="2400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модели отражают работу объекта в стационарных условиях, когда параметры процесса не меняются во времени. Математическое описание не включает время как переменную и состоит из алгебраических уравнений, или дифференциальных – для объектов с распределенными параметрами.</a:t>
            </a:r>
          </a:p>
          <a:p>
            <a:r>
              <a:rPr lang="ru-RU" sz="24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Динамические</a:t>
            </a:r>
            <a:r>
              <a:rPr lang="ru-RU" sz="2400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модели описывают изменение объекта во времени. Математическое описание таких моделей обязательно включает производную по времени. Часто динамическую модель объекта строят в форме передаточной функции, связывающей входные и выходные параметры.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81000"/>
            <a:ext cx="8458200" cy="4525963"/>
          </a:xfrm>
        </p:spPr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Модели с </a:t>
            </a:r>
            <a:r>
              <a:rPr lang="ru-RU" sz="24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сосредоточенными параметрами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целесообразно применять для описания процессов, изменением параметров которых в пространстве можно пренебречь. Эти модели включают алгебраические уравнения или дифференциальные первого порядка, если процесс не стационарен.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Модели с </a:t>
            </a:r>
            <a:r>
              <a:rPr lang="ru-RU" sz="24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распределенными параметрами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используют для процессов, изменяющихся в пространстве, или как в пространстве, так и во времени. Такие модели включают, как правило, дифференциальные уравнения в частных производных, либо обыкновенные дифференциальные уравнения, если процесс стационарен и характеризуется одной пространственной координатой.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6</a:t>
            </a:fld>
            <a:endParaRPr lang="ru-RU" alt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Математическое моделирование (детерминированное) включает ряд взаимосвязанных этапов:</a:t>
            </a:r>
            <a:br>
              <a:rPr lang="ru-RU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постановку задачи; </a:t>
            </a:r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составление математического описания; </a:t>
            </a:r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составление алгоритма и его программную реализацию; </a:t>
            </a:r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установление адекватности модели объекту; </a:t>
            </a:r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использование математической модели.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7</a:t>
            </a:fld>
            <a:endParaRPr lang="ru-RU" alt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Постановка задачи</a:t>
            </a:r>
            <a:r>
              <a:rPr lang="ru-RU" sz="3200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 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Включает формулирование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задачи, определение цели и критериев моделирования, содержательное описание объекта. </a:t>
            </a: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этом этапе выявляются фундаментальные законы, определяющие функционирование объекта; выясняют причинно-следственные отношения в объектах; выбирают систему зависимых и независимых переменных, входов и выходов объекта; ранжируют переменные но их информационной значимости, определяют область их изменения.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8</a:t>
            </a:fld>
            <a:endParaRPr lang="ru-RU" alt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/>
          <a:lstStyle/>
          <a:p>
            <a:r>
              <a:rPr lang="ru-RU" sz="3200" i="1" dirty="0" smtClean="0">
                <a:solidFill>
                  <a:srgbClr val="0000FF"/>
                </a:solidFill>
                <a:latin typeface="+mn-lt"/>
                <a:ea typeface="+mn-ea"/>
                <a:cs typeface="+mn-cs"/>
              </a:rPr>
              <a:t>Составление математического описания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Включает формализацию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задачи, выбор и построение модели. </a:t>
            </a:r>
            <a:endParaRPr lang="ru-RU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этом этапе записывают уравнения, связывающие существенные для моделируемого процесса параметры; определяют граничные и начальные значения переменных. Как правило, реализуется блочный принцип, суть которого в том, что модель строится из отдельных логически законченных блоков, отражающих ту или иную сторону процесса. Применительно к объектам пищевой промышленности в общем случае такими блоками будут: блок гидродинамики, блок изменения агрегатного состояния, блок химических превращений, блок теплообмена, блок </a:t>
            </a:r>
            <a:r>
              <a:rPr lang="ru-RU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массообмена</a:t>
            </a:r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>
              <a:buNone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BA152-B0D7-41F3-AA0F-1A37F3377C20}" type="slidenum">
              <a:rPr lang="ru-RU" altLang="ru-RU" smtClean="0"/>
              <a:pPr>
                <a:defRPr/>
              </a:pPr>
              <a:t>9</a:t>
            </a:fld>
            <a:endParaRPr lang="ru-RU" alt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3935</TotalTime>
  <Words>696</Words>
  <Application>Microsoft Office PowerPoint</Application>
  <PresentationFormat>Экран (4:3)</PresentationFormat>
  <Paragraphs>102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Arial</vt:lpstr>
      <vt:lpstr>Оформление по умолчанию</vt:lpstr>
      <vt:lpstr>МАТЕМАТИЧЕСКАЯ МОДЕЛЬ ОБЪЕКТА   </vt:lpstr>
      <vt:lpstr>Математическая модель</vt:lpstr>
      <vt:lpstr>Слайд 3</vt:lpstr>
      <vt:lpstr>Слайд 4</vt:lpstr>
      <vt:lpstr>Слайд 5</vt:lpstr>
      <vt:lpstr>Слайд 6</vt:lpstr>
      <vt:lpstr>Математическое моделирование (детерминированное) включает ряд взаимосвязанных этапов: </vt:lpstr>
      <vt:lpstr>Постановка задачи </vt:lpstr>
      <vt:lpstr>Составление математического описания</vt:lpstr>
      <vt:lpstr>Составление алгоритма</vt:lpstr>
      <vt:lpstr>Установление адекватности модели объекту</vt:lpstr>
      <vt:lpstr>При разработке статистической модели реализуются следующие этапы: </vt:lpstr>
      <vt:lpstr>Слайд 13</vt:lpstr>
      <vt:lpstr>Пример реализации аналитического метода определения свойств объекта</vt:lpstr>
      <vt:lpstr>Слайд 15</vt:lpstr>
      <vt:lpstr>Слайд 16</vt:lpstr>
      <vt:lpstr>Анализ кривой разгона</vt:lpstr>
      <vt:lpstr>Слайд 18</vt:lpstr>
      <vt:lpstr>График кривой разгона</vt:lpstr>
      <vt:lpstr>Обработка 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Владимир</dc:creator>
  <cp:lastModifiedBy>ildar</cp:lastModifiedBy>
  <cp:revision>310</cp:revision>
  <cp:lastPrinted>1601-01-01T00:00:00Z</cp:lastPrinted>
  <dcterms:created xsi:type="dcterms:W3CDTF">1601-01-01T00:00:00Z</dcterms:created>
  <dcterms:modified xsi:type="dcterms:W3CDTF">2021-03-08T19:57:35Z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